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68" r:id="rId2"/>
  </p:sldIdLst>
  <p:sldSz cx="12801600" cy="9601200" type="A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136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A2AF-44DA-45B8-8DA5-5DEDC0D88F14}" type="datetimeFigureOut">
              <a:rPr lang="ar-AE" smtClean="0"/>
              <a:t>10/07/1442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3D456-19A2-4C43-B0BE-E3B7F4AECEE4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623711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A2AF-44DA-45B8-8DA5-5DEDC0D88F14}" type="datetimeFigureOut">
              <a:rPr lang="ar-AE" smtClean="0"/>
              <a:t>10/07/1442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3D456-19A2-4C43-B0BE-E3B7F4AECEE4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945042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A2AF-44DA-45B8-8DA5-5DEDC0D88F14}" type="datetimeFigureOut">
              <a:rPr lang="ar-AE" smtClean="0"/>
              <a:t>10/07/1442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3D456-19A2-4C43-B0BE-E3B7F4AECEE4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48937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A2AF-44DA-45B8-8DA5-5DEDC0D88F14}" type="datetimeFigureOut">
              <a:rPr lang="ar-AE" smtClean="0"/>
              <a:t>10/07/1442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3D456-19A2-4C43-B0BE-E3B7F4AECEE4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628552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A2AF-44DA-45B8-8DA5-5DEDC0D88F14}" type="datetimeFigureOut">
              <a:rPr lang="ar-AE" smtClean="0"/>
              <a:t>10/07/1442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3D456-19A2-4C43-B0BE-E3B7F4AECEE4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520705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A2AF-44DA-45B8-8DA5-5DEDC0D88F14}" type="datetimeFigureOut">
              <a:rPr lang="ar-AE" smtClean="0"/>
              <a:t>10/07/1442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3D456-19A2-4C43-B0BE-E3B7F4AECEE4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885323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A2AF-44DA-45B8-8DA5-5DEDC0D88F14}" type="datetimeFigureOut">
              <a:rPr lang="ar-AE" smtClean="0"/>
              <a:t>10/07/1442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3D456-19A2-4C43-B0BE-E3B7F4AECEE4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110032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A2AF-44DA-45B8-8DA5-5DEDC0D88F14}" type="datetimeFigureOut">
              <a:rPr lang="ar-AE" smtClean="0"/>
              <a:t>10/07/1442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3D456-19A2-4C43-B0BE-E3B7F4AECEE4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180157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A2AF-44DA-45B8-8DA5-5DEDC0D88F14}" type="datetimeFigureOut">
              <a:rPr lang="ar-AE" smtClean="0"/>
              <a:t>10/07/1442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3D456-19A2-4C43-B0BE-E3B7F4AECEE4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711324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A2AF-44DA-45B8-8DA5-5DEDC0D88F14}" type="datetimeFigureOut">
              <a:rPr lang="ar-AE" smtClean="0"/>
              <a:t>10/07/1442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3D456-19A2-4C43-B0BE-E3B7F4AECEE4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298943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A2AF-44DA-45B8-8DA5-5DEDC0D88F14}" type="datetimeFigureOut">
              <a:rPr lang="ar-AE" smtClean="0"/>
              <a:t>10/07/1442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3D456-19A2-4C43-B0BE-E3B7F4AECEE4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931576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8A2AF-44DA-45B8-8DA5-5DEDC0D88F14}" type="datetimeFigureOut">
              <a:rPr lang="ar-AE" smtClean="0"/>
              <a:t>10/07/1442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3D456-19A2-4C43-B0BE-E3B7F4AECEE4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72333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1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r" defTabSz="1280160" rtl="1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r" defTabSz="1280160" rtl="1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r" defTabSz="1280160" rtl="1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r" defTabSz="1280160" rtl="1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r" defTabSz="1280160" rtl="1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r" defTabSz="1280160" rtl="1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r" defTabSz="1280160" rtl="1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r" defTabSz="1280160" rtl="1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r" defTabSz="1280160" rtl="1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1280160" rtl="1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r" defTabSz="1280160" rtl="1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r" defTabSz="1280160" rtl="1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r" defTabSz="1280160" rtl="1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r" defTabSz="1280160" rtl="1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r" defTabSz="1280160" rtl="1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r" defTabSz="1280160" rtl="1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r" defTabSz="1280160" rtl="1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r" defTabSz="1280160" rtl="1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n Arrow Callout 4"/>
          <p:cNvSpPr/>
          <p:nvPr/>
        </p:nvSpPr>
        <p:spPr>
          <a:xfrm>
            <a:off x="5098967" y="2337506"/>
            <a:ext cx="3036628" cy="2287787"/>
          </a:xfrm>
          <a:prstGeom prst="downArrowCallout">
            <a:avLst>
              <a:gd name="adj1" fmla="val 48813"/>
              <a:gd name="adj2" fmla="val 42811"/>
              <a:gd name="adj3" fmla="val 11271"/>
              <a:gd name="adj4" fmla="val 88729"/>
            </a:avLst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AE" sz="2400" b="1" dirty="0">
                <a:solidFill>
                  <a:srgbClr val="C00000"/>
                </a:solidFill>
              </a:rPr>
              <a:t>ما الحكمة من مشروعية القصر والجمع  ؟</a:t>
            </a:r>
          </a:p>
          <a:p>
            <a:pPr algn="ctr" rtl="1"/>
            <a:endParaRPr lang="ar-AE" sz="2585" b="1" dirty="0">
              <a:solidFill>
                <a:srgbClr val="C00000"/>
              </a:solidFill>
            </a:endParaRPr>
          </a:p>
          <a:p>
            <a:pPr algn="ctr" rtl="1"/>
            <a:endParaRPr lang="ar-AE" sz="2585" b="1" dirty="0">
              <a:solidFill>
                <a:srgbClr val="C00000"/>
              </a:solidFill>
            </a:endParaRPr>
          </a:p>
        </p:txBody>
      </p:sp>
      <p:sp>
        <p:nvSpPr>
          <p:cNvPr id="7" name="Right Arrow Callout 6"/>
          <p:cNvSpPr/>
          <p:nvPr/>
        </p:nvSpPr>
        <p:spPr>
          <a:xfrm>
            <a:off x="388946" y="5254284"/>
            <a:ext cx="3549724" cy="3851531"/>
          </a:xfrm>
          <a:prstGeom prst="rightArrowCallout">
            <a:avLst>
              <a:gd name="adj1" fmla="val 33197"/>
              <a:gd name="adj2" fmla="val 20102"/>
              <a:gd name="adj3" fmla="val 10823"/>
              <a:gd name="adj4" fmla="val 85448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AE" sz="2400" b="1" dirty="0">
                <a:solidFill>
                  <a:srgbClr val="C00000"/>
                </a:solidFill>
              </a:rPr>
              <a:t>مدة الجمع والقصر : </a:t>
            </a:r>
          </a:p>
          <a:p>
            <a:pPr algn="ctr" rtl="1"/>
            <a:endParaRPr lang="ar-AE" sz="3102" b="1" dirty="0">
              <a:solidFill>
                <a:schemeClr val="tx1"/>
              </a:solidFill>
            </a:endParaRPr>
          </a:p>
          <a:p>
            <a:pPr algn="ctr" rtl="1"/>
            <a:endParaRPr lang="ar-AE" sz="3102" b="1" dirty="0">
              <a:solidFill>
                <a:schemeClr val="tx1"/>
              </a:solidFill>
            </a:endParaRPr>
          </a:p>
          <a:p>
            <a:pPr algn="ctr" rtl="1"/>
            <a:endParaRPr lang="ar-AE" sz="3102" b="1" dirty="0">
              <a:solidFill>
                <a:schemeClr val="tx1"/>
              </a:solidFill>
            </a:endParaRPr>
          </a:p>
          <a:p>
            <a:pPr algn="ctr" rtl="1"/>
            <a:endParaRPr lang="ar-AE" sz="3102" b="1" dirty="0">
              <a:solidFill>
                <a:schemeClr val="tx1"/>
              </a:solidFill>
            </a:endParaRPr>
          </a:p>
          <a:p>
            <a:pPr algn="ctr" rtl="1"/>
            <a:endParaRPr lang="ar-AE" sz="3102" b="1" dirty="0">
              <a:solidFill>
                <a:schemeClr val="tx1"/>
              </a:solidFill>
            </a:endParaRPr>
          </a:p>
          <a:p>
            <a:pPr algn="ctr" rtl="1"/>
            <a:endParaRPr lang="ar-AE" sz="3102" b="1" dirty="0">
              <a:solidFill>
                <a:schemeClr val="tx1"/>
              </a:solidFill>
            </a:endParaRP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666" y="7554104"/>
            <a:ext cx="1349022" cy="11526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ounded Rectangle 3">
            <a:extLst>
              <a:ext uri="{FF2B5EF4-FFF2-40B4-BE49-F238E27FC236}">
                <a16:creationId xmlns:a16="http://schemas.microsoft.com/office/drawing/2014/main" id="{AB0BF3C8-50ED-4511-B371-8C3926DFD702}"/>
              </a:ext>
            </a:extLst>
          </p:cNvPr>
          <p:cNvSpPr/>
          <p:nvPr/>
        </p:nvSpPr>
        <p:spPr>
          <a:xfrm>
            <a:off x="8401514" y="2300432"/>
            <a:ext cx="4108987" cy="288474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AE" sz="2585" b="1" dirty="0">
                <a:solidFill>
                  <a:srgbClr val="C00000"/>
                </a:solidFill>
              </a:rPr>
              <a:t>مفهوم القصر:</a:t>
            </a:r>
          </a:p>
          <a:p>
            <a:pPr algn="ctr" rtl="1"/>
            <a:endParaRPr lang="ar-AE" sz="3102" b="1" dirty="0">
              <a:solidFill>
                <a:srgbClr val="C00000"/>
              </a:solidFill>
            </a:endParaRPr>
          </a:p>
          <a:p>
            <a:pPr algn="ctr" rtl="1"/>
            <a:endParaRPr lang="ar-AE" sz="3102" b="1" dirty="0">
              <a:solidFill>
                <a:srgbClr val="C00000"/>
              </a:solidFill>
            </a:endParaRPr>
          </a:p>
          <a:p>
            <a:pPr algn="ctr" rtl="1"/>
            <a:r>
              <a:rPr lang="ar-AE" sz="3102" b="1" dirty="0">
                <a:solidFill>
                  <a:srgbClr val="C00000"/>
                </a:solidFill>
              </a:rPr>
              <a:t> </a:t>
            </a:r>
            <a:endParaRPr lang="ar-AE" sz="2585" dirty="0">
              <a:solidFill>
                <a:schemeClr val="accent2">
                  <a:lumMod val="50000"/>
                </a:schemeClr>
              </a:solidFill>
            </a:endParaRPr>
          </a:p>
          <a:p>
            <a:pPr algn="ctr" rtl="1"/>
            <a:endParaRPr lang="ar-AE" sz="2585" b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 rtl="1"/>
            <a:endParaRPr lang="ar-AE" sz="2585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5" name="Rounded Rectangle 10">
            <a:extLst>
              <a:ext uri="{FF2B5EF4-FFF2-40B4-BE49-F238E27FC236}">
                <a16:creationId xmlns:a16="http://schemas.microsoft.com/office/drawing/2014/main" id="{9730EC5F-F291-452F-82D0-F054A2953CB4}"/>
              </a:ext>
            </a:extLst>
          </p:cNvPr>
          <p:cNvSpPr/>
          <p:nvPr/>
        </p:nvSpPr>
        <p:spPr>
          <a:xfrm>
            <a:off x="388947" y="2312790"/>
            <a:ext cx="4477380" cy="288475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defRPr/>
            </a:pPr>
            <a:r>
              <a:rPr lang="ar-AE" sz="2585" b="1" dirty="0">
                <a:solidFill>
                  <a:srgbClr val="C00000"/>
                </a:solidFill>
              </a:rPr>
              <a:t>مفهوم الجمع :</a:t>
            </a:r>
          </a:p>
          <a:p>
            <a:pPr algn="ctr" rtl="1">
              <a:defRPr/>
            </a:pPr>
            <a:endParaRPr lang="ar-AE" sz="3618" b="1" dirty="0">
              <a:solidFill>
                <a:srgbClr val="C00000"/>
              </a:solidFill>
            </a:endParaRPr>
          </a:p>
          <a:p>
            <a:pPr algn="ctr" rtl="1">
              <a:defRPr/>
            </a:pPr>
            <a:endParaRPr lang="ar-AE" sz="3618" b="1" dirty="0">
              <a:solidFill>
                <a:srgbClr val="C00000"/>
              </a:solidFill>
            </a:endParaRPr>
          </a:p>
          <a:p>
            <a:pPr algn="ctr" rtl="1">
              <a:defRPr/>
            </a:pPr>
            <a:endParaRPr lang="ar-AE" sz="3618" b="1" dirty="0">
              <a:solidFill>
                <a:srgbClr val="C00000"/>
              </a:solidFill>
            </a:endParaRPr>
          </a:p>
          <a:p>
            <a:pPr algn="ctr" rtl="1">
              <a:defRPr/>
            </a:pPr>
            <a:r>
              <a:rPr lang="ar-AE" sz="3618" b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68FB4BD-617B-4A73-87AF-EDC525E2C91E}"/>
              </a:ext>
            </a:extLst>
          </p:cNvPr>
          <p:cNvSpPr/>
          <p:nvPr/>
        </p:nvSpPr>
        <p:spPr>
          <a:xfrm>
            <a:off x="5585300" y="3288871"/>
            <a:ext cx="1932260" cy="10470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43130" indent="-443130" algn="r" rtl="1">
              <a:buFont typeface="Wingdings" panose="05000000000000000000" pitchFamily="2" charset="2"/>
              <a:buChar char="q"/>
            </a:pPr>
            <a:r>
              <a:rPr lang="ar-AE" sz="2068" dirty="0"/>
              <a:t>شكر لله</a:t>
            </a:r>
          </a:p>
          <a:p>
            <a:pPr marL="443130" indent="-443130" algn="r" rtl="1">
              <a:buFont typeface="Wingdings" panose="05000000000000000000" pitchFamily="2" charset="2"/>
              <a:buChar char="q"/>
            </a:pPr>
            <a:r>
              <a:rPr lang="ar-AE" sz="2068" dirty="0"/>
              <a:t>تخفيف</a:t>
            </a:r>
          </a:p>
          <a:p>
            <a:pPr marL="443130" indent="-443130" algn="r" rtl="1">
              <a:buFont typeface="Wingdings" panose="05000000000000000000" pitchFamily="2" charset="2"/>
              <a:buChar char="q"/>
            </a:pPr>
            <a:r>
              <a:rPr lang="ar-AE" sz="2068" dirty="0"/>
              <a:t>كفارة للذنوب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23C4C3-F6D7-4465-A674-D0DD8C265D56}"/>
              </a:ext>
            </a:extLst>
          </p:cNvPr>
          <p:cNvSpPr txBox="1"/>
          <p:nvPr/>
        </p:nvSpPr>
        <p:spPr>
          <a:xfrm>
            <a:off x="8543797" y="3034910"/>
            <a:ext cx="3824198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69275" indent="-369275" algn="r" rtl="1">
              <a:buFont typeface="Wingdings" panose="05000000000000000000" pitchFamily="2" charset="2"/>
              <a:buChar char="q"/>
            </a:pPr>
            <a:r>
              <a:rPr lang="ar-AE" dirty="0"/>
              <a:t>أن يصلي الفجر والظهر والعصر ركعتين بدلاً من أربع</a:t>
            </a:r>
          </a:p>
          <a:p>
            <a:pPr marL="369275" indent="-369275" algn="r" rtl="1">
              <a:buFont typeface="Wingdings" panose="05000000000000000000" pitchFamily="2" charset="2"/>
              <a:buChar char="q"/>
            </a:pPr>
            <a:r>
              <a:rPr lang="ar-AE" dirty="0"/>
              <a:t>أن يصلي الظهر والعصر والمغرب ركعتين بدلاً من أربع</a:t>
            </a:r>
          </a:p>
          <a:p>
            <a:pPr marL="369275" indent="-369275" algn="r" rtl="1">
              <a:buFont typeface="Wingdings" panose="05000000000000000000" pitchFamily="2" charset="2"/>
              <a:buChar char="q"/>
            </a:pPr>
            <a:r>
              <a:rPr lang="ar-AE" dirty="0"/>
              <a:t>أن يصلي الظهر والعصر والعشاء ركعتين بدلاً من أربع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5C3D675-1E45-49E6-82EF-A821DC4BEF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068" y="7778005"/>
            <a:ext cx="1184816" cy="13278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09FC71-6DD4-40B8-8EA9-9727EDB1ED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9354"/>
          <a:stretch/>
        </p:blipFill>
        <p:spPr>
          <a:xfrm>
            <a:off x="3678519" y="8121935"/>
            <a:ext cx="1157921" cy="92958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81E736C-B91F-423E-80FF-8C2B3067A0D0}"/>
              </a:ext>
            </a:extLst>
          </p:cNvPr>
          <p:cNvSpPr/>
          <p:nvPr/>
        </p:nvSpPr>
        <p:spPr>
          <a:xfrm>
            <a:off x="551195" y="3114427"/>
            <a:ext cx="4108987" cy="2041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9275" indent="-369275" algn="r" rtl="1">
              <a:buFont typeface="Wingdings" panose="05000000000000000000" pitchFamily="2" charset="2"/>
              <a:buChar char="q"/>
              <a:defRPr/>
            </a:pPr>
            <a:r>
              <a:rPr lang="ar-AE" sz="1809" dirty="0"/>
              <a:t>هو أن يجمع بين الظهر والعصر في وقت أحدهما  وبين المغرب والعشاء في وقت أحدهما </a:t>
            </a:r>
          </a:p>
          <a:p>
            <a:pPr marL="369275" indent="-369275" algn="r" rtl="1">
              <a:buFont typeface="Wingdings" panose="05000000000000000000" pitchFamily="2" charset="2"/>
              <a:buChar char="q"/>
              <a:defRPr/>
            </a:pPr>
            <a:r>
              <a:rPr lang="ar-AE" sz="1809" dirty="0"/>
              <a:t>هو أن يجمع بين الفجر  والعصر في وقت أحدهما  وبين المغرب والعشاء في وقت أحدهما </a:t>
            </a:r>
          </a:p>
          <a:p>
            <a:pPr marL="369275" indent="-369275" algn="r" rtl="1">
              <a:buFont typeface="Wingdings" panose="05000000000000000000" pitchFamily="2" charset="2"/>
              <a:buChar char="q"/>
              <a:defRPr/>
            </a:pPr>
            <a:r>
              <a:rPr lang="ar-AE" sz="1809" dirty="0"/>
              <a:t>هو أن يجمع بين الظهر والعصر في وقت أحدهما  وبين العشاء والفجر  في وقت أحدهما </a:t>
            </a:r>
          </a:p>
          <a:p>
            <a:pPr marL="369275" indent="-369275" algn="r" rtl="1">
              <a:buFont typeface="Wingdings" panose="05000000000000000000" pitchFamily="2" charset="2"/>
              <a:buChar char="q"/>
              <a:defRPr/>
            </a:pPr>
            <a:endParaRPr lang="ar-AE" sz="1809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9" name="Left Arrow Callout 5">
            <a:extLst>
              <a:ext uri="{FF2B5EF4-FFF2-40B4-BE49-F238E27FC236}">
                <a16:creationId xmlns:a16="http://schemas.microsoft.com/office/drawing/2014/main" id="{A494BBF0-0F77-4B28-BD57-E2E1598172EE}"/>
              </a:ext>
            </a:extLst>
          </p:cNvPr>
          <p:cNvSpPr/>
          <p:nvPr/>
        </p:nvSpPr>
        <p:spPr>
          <a:xfrm>
            <a:off x="9130525" y="5366463"/>
            <a:ext cx="3379976" cy="3682041"/>
          </a:xfrm>
          <a:prstGeom prst="leftArrowCallout">
            <a:avLst>
              <a:gd name="adj1" fmla="val 31358"/>
              <a:gd name="adj2" fmla="val 19846"/>
              <a:gd name="adj3" fmla="val 7123"/>
              <a:gd name="adj4" fmla="val 87576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AE" sz="2400" b="1" dirty="0">
                <a:solidFill>
                  <a:srgbClr val="C00000"/>
                </a:solidFill>
              </a:rPr>
              <a:t>المسافة التي تبيح القصر :</a:t>
            </a:r>
          </a:p>
          <a:p>
            <a:pPr algn="ctr" rtl="1"/>
            <a:endParaRPr lang="ar-AE" sz="2585" b="1" dirty="0">
              <a:solidFill>
                <a:schemeClr val="tx1"/>
              </a:solidFill>
            </a:endParaRPr>
          </a:p>
          <a:p>
            <a:pPr algn="ctr" rtl="1"/>
            <a:endParaRPr lang="ar-AE" sz="2585" b="1" dirty="0">
              <a:solidFill>
                <a:schemeClr val="tx1"/>
              </a:solidFill>
            </a:endParaRPr>
          </a:p>
          <a:p>
            <a:pPr algn="ctr" rtl="1"/>
            <a:endParaRPr lang="ar-AE" sz="2585" b="1" dirty="0">
              <a:solidFill>
                <a:schemeClr val="tx1"/>
              </a:solidFill>
            </a:endParaRPr>
          </a:p>
          <a:p>
            <a:pPr algn="ctr" rtl="1"/>
            <a:endParaRPr lang="ar-AE" sz="2585" b="1" dirty="0">
              <a:solidFill>
                <a:schemeClr val="tx1"/>
              </a:solidFill>
            </a:endParaRPr>
          </a:p>
          <a:p>
            <a:pPr algn="ctr" rtl="1"/>
            <a:endParaRPr lang="ar-AE" sz="2585" b="1" dirty="0">
              <a:solidFill>
                <a:schemeClr val="tx1"/>
              </a:solidFill>
            </a:endParaRPr>
          </a:p>
          <a:p>
            <a:pPr algn="ctr" rtl="1"/>
            <a:r>
              <a:rPr lang="ar-AE" sz="2585" b="1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7F2FDD03-E0B8-4DAA-8A3E-E643019996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67454" y="7530963"/>
            <a:ext cx="1327810" cy="1327810"/>
          </a:xfrm>
          <a:prstGeom prst="rect">
            <a:avLst/>
          </a:prstGeom>
        </p:spPr>
      </p:pic>
      <p:sp>
        <p:nvSpPr>
          <p:cNvPr id="43" name="Rounded Rectangle 3">
            <a:extLst>
              <a:ext uri="{FF2B5EF4-FFF2-40B4-BE49-F238E27FC236}">
                <a16:creationId xmlns:a16="http://schemas.microsoft.com/office/drawing/2014/main" id="{025AD5B5-FFBC-4821-AB02-3156E0EB1EC7}"/>
              </a:ext>
            </a:extLst>
          </p:cNvPr>
          <p:cNvSpPr/>
          <p:nvPr/>
        </p:nvSpPr>
        <p:spPr>
          <a:xfrm>
            <a:off x="5077911" y="798695"/>
            <a:ext cx="7290083" cy="143580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r" rtl="1"/>
            <a:r>
              <a:rPr lang="ar-AE" sz="1809" b="1" dirty="0">
                <a:solidFill>
                  <a:srgbClr val="C00000"/>
                </a:solidFill>
              </a:rPr>
              <a:t>أهداف درس صلاة المسافر  :</a:t>
            </a:r>
            <a:endParaRPr lang="ar-SA" sz="1809" b="1" dirty="0">
              <a:solidFill>
                <a:srgbClr val="C00000"/>
              </a:solidFill>
            </a:endParaRPr>
          </a:p>
          <a:p>
            <a:pPr algn="r" rtl="1"/>
            <a:r>
              <a:rPr lang="ar-SA" sz="1809" dirty="0">
                <a:solidFill>
                  <a:schemeClr val="tx1"/>
                </a:solidFill>
              </a:rPr>
              <a:t>1- أن يميز  الطالب بين أحكام  الجمع والقصر .</a:t>
            </a:r>
          </a:p>
          <a:p>
            <a:pPr algn="r" rtl="1"/>
            <a:r>
              <a:rPr lang="ar-SA" sz="1809" dirty="0">
                <a:solidFill>
                  <a:schemeClr val="tx1"/>
                </a:solidFill>
              </a:rPr>
              <a:t>2- أن يبين الحكمة من مشروعية الجمع والقصر .</a:t>
            </a:r>
          </a:p>
          <a:p>
            <a:pPr algn="r" rtl="1"/>
            <a:r>
              <a:rPr lang="ar-SA" sz="1809" dirty="0">
                <a:solidFill>
                  <a:schemeClr val="tx1"/>
                </a:solidFill>
              </a:rPr>
              <a:t>3- </a:t>
            </a:r>
            <a:r>
              <a:rPr lang="ar-SA" sz="1809">
                <a:solidFill>
                  <a:schemeClr val="tx1"/>
                </a:solidFill>
              </a:rPr>
              <a:t>أن يحدد </a:t>
            </a:r>
            <a:r>
              <a:rPr lang="ar-SA" sz="1809" dirty="0">
                <a:solidFill>
                  <a:schemeClr val="tx1"/>
                </a:solidFill>
              </a:rPr>
              <a:t>المسافة والمدة التي يقصر فيها المسافر </a:t>
            </a:r>
            <a:r>
              <a:rPr lang="ar-SA" sz="1809" dirty="0"/>
              <a:t>.</a:t>
            </a:r>
            <a:endParaRPr lang="ar-AE" sz="1809" dirty="0"/>
          </a:p>
        </p:txBody>
      </p:sp>
      <p:sp>
        <p:nvSpPr>
          <p:cNvPr id="45" name="Hexagon 44">
            <a:extLst>
              <a:ext uri="{FF2B5EF4-FFF2-40B4-BE49-F238E27FC236}">
                <a16:creationId xmlns:a16="http://schemas.microsoft.com/office/drawing/2014/main" id="{C0680CE5-9D2B-4856-A730-272E63234BD4}"/>
              </a:ext>
            </a:extLst>
          </p:cNvPr>
          <p:cNvSpPr/>
          <p:nvPr/>
        </p:nvSpPr>
        <p:spPr>
          <a:xfrm>
            <a:off x="8884507" y="56924"/>
            <a:ext cx="692441" cy="676163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en-US" sz="2585" b="1" dirty="0">
                <a:solidFill>
                  <a:srgbClr val="C00000"/>
                </a:solidFill>
              </a:rPr>
              <a:t>1</a:t>
            </a:r>
            <a:endParaRPr lang="ar-AE" sz="2585" b="1" dirty="0">
              <a:solidFill>
                <a:srgbClr val="C00000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92C2FD1-1A74-4BFE-971A-A147225FA84A}"/>
              </a:ext>
            </a:extLst>
          </p:cNvPr>
          <p:cNvSpPr/>
          <p:nvPr/>
        </p:nvSpPr>
        <p:spPr>
          <a:xfrm>
            <a:off x="388946" y="896890"/>
            <a:ext cx="4471137" cy="1337606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rtl="1"/>
            <a:r>
              <a:rPr lang="ar-AE" sz="3108" dirty="0">
                <a:solidFill>
                  <a:srgbClr val="C00000"/>
                </a:solidFill>
              </a:rPr>
              <a:t>الاسم : </a:t>
            </a:r>
            <a:r>
              <a:rPr lang="ar-AE" sz="1292" dirty="0">
                <a:solidFill>
                  <a:srgbClr val="C00000"/>
                </a:solidFill>
              </a:rPr>
              <a:t>.....................................................................</a:t>
            </a:r>
            <a:r>
              <a:rPr lang="ar-AE" sz="3108" dirty="0">
                <a:solidFill>
                  <a:srgbClr val="C00000"/>
                </a:solidFill>
              </a:rPr>
              <a:t> </a:t>
            </a:r>
          </a:p>
          <a:p>
            <a:pPr algn="r" rtl="1"/>
            <a:r>
              <a:rPr lang="ar-AE" sz="3108" dirty="0">
                <a:solidFill>
                  <a:srgbClr val="C00000"/>
                </a:solidFill>
              </a:rPr>
              <a:t>الشعبة </a:t>
            </a:r>
            <a:r>
              <a:rPr lang="ar-AE" sz="1292" dirty="0">
                <a:solidFill>
                  <a:srgbClr val="C00000"/>
                </a:solidFill>
              </a:rPr>
              <a:t>:....................................................................</a:t>
            </a:r>
            <a:endParaRPr lang="ar-AE" sz="3108" dirty="0">
              <a:solidFill>
                <a:srgbClr val="C00000"/>
              </a:solidFill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88DA60AF-25FB-4264-8975-3FEFBE49BEC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9655" r="66172" b="17784"/>
          <a:stretch/>
        </p:blipFill>
        <p:spPr>
          <a:xfrm>
            <a:off x="5226196" y="1004267"/>
            <a:ext cx="1846213" cy="1162900"/>
          </a:xfrm>
          <a:prstGeom prst="rect">
            <a:avLst/>
          </a:prstGeom>
        </p:spPr>
      </p:pic>
      <p:sp>
        <p:nvSpPr>
          <p:cNvPr id="48" name="Down Arrow Callout 4">
            <a:extLst>
              <a:ext uri="{FF2B5EF4-FFF2-40B4-BE49-F238E27FC236}">
                <a16:creationId xmlns:a16="http://schemas.microsoft.com/office/drawing/2014/main" id="{3A0ECDCB-9F79-4A59-AA6A-E7C95368E8F3}"/>
              </a:ext>
            </a:extLst>
          </p:cNvPr>
          <p:cNvSpPr/>
          <p:nvPr/>
        </p:nvSpPr>
        <p:spPr>
          <a:xfrm flipV="1">
            <a:off x="4999285" y="7453699"/>
            <a:ext cx="3036628" cy="1594805"/>
          </a:xfrm>
          <a:prstGeom prst="downArrowCallout">
            <a:avLst>
              <a:gd name="adj1" fmla="val 48813"/>
              <a:gd name="adj2" fmla="val 42811"/>
              <a:gd name="adj3" fmla="val 11271"/>
              <a:gd name="adj4" fmla="val 88729"/>
            </a:avLst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AE" sz="2585" b="1" dirty="0">
                <a:solidFill>
                  <a:srgbClr val="C00000"/>
                </a:solidFill>
              </a:rPr>
              <a:t> </a:t>
            </a:r>
          </a:p>
          <a:p>
            <a:pPr algn="ctr" rtl="1"/>
            <a:endParaRPr lang="ar-AE" sz="2585" b="1" dirty="0">
              <a:solidFill>
                <a:srgbClr val="C00000"/>
              </a:solidFill>
            </a:endParaRPr>
          </a:p>
          <a:p>
            <a:pPr algn="ctr" rtl="1"/>
            <a:endParaRPr lang="ar-AE" sz="2585" b="1" dirty="0">
              <a:solidFill>
                <a:srgbClr val="C00000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1CA439C-5741-4995-8CC5-32E28504A857}"/>
              </a:ext>
            </a:extLst>
          </p:cNvPr>
          <p:cNvSpPr/>
          <p:nvPr/>
        </p:nvSpPr>
        <p:spPr>
          <a:xfrm>
            <a:off x="6284202" y="8101903"/>
            <a:ext cx="1215717" cy="9275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43130" indent="-443130" algn="r" rtl="1">
              <a:buFont typeface="Wingdings" panose="05000000000000000000" pitchFamily="2" charset="2"/>
              <a:buChar char="q"/>
            </a:pPr>
            <a:r>
              <a:rPr lang="ar-AE" sz="1809" dirty="0"/>
              <a:t>واجب</a:t>
            </a:r>
          </a:p>
          <a:p>
            <a:pPr marL="443130" indent="-443130" algn="r" rtl="1">
              <a:buFont typeface="Wingdings" panose="05000000000000000000" pitchFamily="2" charset="2"/>
              <a:buChar char="q"/>
            </a:pPr>
            <a:r>
              <a:rPr lang="ar-AE" sz="1809" dirty="0"/>
              <a:t>رخصة </a:t>
            </a:r>
          </a:p>
          <a:p>
            <a:pPr marL="443130" indent="-443130" algn="r" rtl="1">
              <a:buFont typeface="Wingdings" panose="05000000000000000000" pitchFamily="2" charset="2"/>
              <a:buChar char="q"/>
            </a:pPr>
            <a:r>
              <a:rPr lang="ar-AE" sz="1809" dirty="0"/>
              <a:t>مكروه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1520C87-BC0C-4675-B2E1-4CE55DA8BC8B}"/>
              </a:ext>
            </a:extLst>
          </p:cNvPr>
          <p:cNvSpPr/>
          <p:nvPr/>
        </p:nvSpPr>
        <p:spPr>
          <a:xfrm>
            <a:off x="5413225" y="7728670"/>
            <a:ext cx="22172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AE" sz="2000" b="1" dirty="0">
                <a:solidFill>
                  <a:srgbClr val="C00000"/>
                </a:solidFill>
              </a:rPr>
              <a:t>ما حكم القصر والجمع  ؟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70D697C-1585-4D52-9042-D8A37DB2786B}"/>
              </a:ext>
            </a:extLst>
          </p:cNvPr>
          <p:cNvSpPr/>
          <p:nvPr/>
        </p:nvSpPr>
        <p:spPr>
          <a:xfrm>
            <a:off x="654443" y="6214616"/>
            <a:ext cx="23849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3130" indent="-443130" algn="r" rtl="1">
              <a:buFont typeface="Wingdings" panose="05000000000000000000" pitchFamily="2" charset="2"/>
              <a:buChar char="q"/>
            </a:pPr>
            <a:r>
              <a:rPr lang="ar-AE" sz="2000" dirty="0"/>
              <a:t>أربعة أيام فقط .</a:t>
            </a:r>
          </a:p>
          <a:p>
            <a:pPr marL="443130" indent="-443130" algn="r" rtl="1">
              <a:buFont typeface="Wingdings" panose="05000000000000000000" pitchFamily="2" charset="2"/>
              <a:buChar char="q"/>
            </a:pPr>
            <a:r>
              <a:rPr lang="ar-AE" sz="2000" dirty="0"/>
              <a:t>أربعة أيام فأقل .</a:t>
            </a:r>
          </a:p>
          <a:p>
            <a:pPr marL="443130" indent="-443130" algn="r" rtl="1">
              <a:buFont typeface="Wingdings" panose="05000000000000000000" pitchFamily="2" charset="2"/>
              <a:buChar char="q"/>
            </a:pPr>
            <a:r>
              <a:rPr lang="ar-AE" sz="2000" dirty="0"/>
              <a:t>أربعة أيام فأكثر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104F7C-2DC9-4526-A812-9C10D12EEA09}"/>
              </a:ext>
            </a:extLst>
          </p:cNvPr>
          <p:cNvSpPr/>
          <p:nvPr/>
        </p:nvSpPr>
        <p:spPr>
          <a:xfrm>
            <a:off x="9835978" y="6589628"/>
            <a:ext cx="25320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3130" indent="-443130" algn="r" rtl="1">
              <a:buFont typeface="Wingdings" panose="05000000000000000000" pitchFamily="2" charset="2"/>
              <a:buChar char="q"/>
            </a:pPr>
            <a:r>
              <a:rPr lang="en-US" sz="2000" dirty="0"/>
              <a:t>83</a:t>
            </a:r>
            <a:r>
              <a:rPr lang="ar-AE" sz="2000" dirty="0"/>
              <a:t> كيلومتر فأكثر</a:t>
            </a:r>
          </a:p>
          <a:p>
            <a:pPr marL="443130" indent="-443130" algn="r" rtl="1">
              <a:buFont typeface="Wingdings" panose="05000000000000000000" pitchFamily="2" charset="2"/>
              <a:buChar char="q"/>
            </a:pPr>
            <a:r>
              <a:rPr lang="en-US" sz="2000" dirty="0"/>
              <a:t> 83</a:t>
            </a:r>
            <a:r>
              <a:rPr lang="ar-AE" sz="2000" dirty="0"/>
              <a:t>كيلومتر فأقل</a:t>
            </a:r>
          </a:p>
          <a:p>
            <a:pPr marL="443130" indent="-443130" algn="r" rtl="1">
              <a:buFont typeface="Wingdings" panose="05000000000000000000" pitchFamily="2" charset="2"/>
              <a:buChar char="q"/>
            </a:pPr>
            <a:r>
              <a:rPr lang="en-US" sz="2000" dirty="0"/>
              <a:t>38</a:t>
            </a:r>
            <a:r>
              <a:rPr lang="ar-AE" sz="2000" dirty="0"/>
              <a:t> كيلومتر فأكثر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1B3771-7F29-43A1-9760-84B88969B5BB}"/>
              </a:ext>
            </a:extLst>
          </p:cNvPr>
          <p:cNvSpPr txBox="1"/>
          <p:nvPr/>
        </p:nvSpPr>
        <p:spPr>
          <a:xfrm>
            <a:off x="3702162" y="67819"/>
            <a:ext cx="496422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>
                <a:solidFill>
                  <a:srgbClr val="C00000"/>
                </a:solidFill>
              </a:rPr>
              <a:t>ورقة عمل لدرس صلاة المسافر </a:t>
            </a:r>
            <a:endParaRPr lang="ar-AE" sz="3200" b="1" dirty="0">
              <a:solidFill>
                <a:srgbClr val="C0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BC2183E-106D-4F8D-BE25-41F6692C1A15}"/>
              </a:ext>
            </a:extLst>
          </p:cNvPr>
          <p:cNvSpPr txBox="1"/>
          <p:nvPr/>
        </p:nvSpPr>
        <p:spPr>
          <a:xfrm>
            <a:off x="3275856" y="4083692"/>
            <a:ext cx="212205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defRPr/>
            </a:pPr>
            <a:r>
              <a:rPr lang="ar-AE" sz="20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D09084-C2C5-4328-9EB0-3885D1FFEE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04167" y="5061028"/>
            <a:ext cx="4940924" cy="228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634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9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177</Words>
  <Application>Microsoft Office PowerPoint</Application>
  <PresentationFormat>A3 Paper (297x420 mm)</PresentationFormat>
  <Paragraphs>51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Laila Al Maari</dc:creator>
  <cp:lastModifiedBy>Laila Al Maari</cp:lastModifiedBy>
  <cp:revision>5</cp:revision>
  <dcterms:created xsi:type="dcterms:W3CDTF">2021-02-21T03:11:24Z</dcterms:created>
  <dcterms:modified xsi:type="dcterms:W3CDTF">2021-02-21T04:13:39Z</dcterms:modified>
</cp:coreProperties>
</file>